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7"/>
  </p:handoutMasterIdLst>
  <p:sldIdLst>
    <p:sldId id="1382" r:id="rId3"/>
    <p:sldId id="1384" r:id="rId5"/>
    <p:sldId id="1385" r:id="rId6"/>
  </p:sldIdLst>
  <p:sldSz cx="12192000" cy="6858000"/>
  <p:notesSz cx="6858000" cy="9144000"/>
  <p:custDataLst>
    <p:tags r:id="rId1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76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65-PD2" initials="6" lastIdx="1" clrIdx="0"/>
  <p:cmAuthor id="2" name="杨 波" initials="杨" lastIdx="1" clrIdx="1"/>
  <p:cmAuthor id="3" name="邓博" initials="David" lastIdx="3" clrIdx="2"/>
  <p:cmAuthor id="4" name="f" initials="f" lastIdx="1" clrIdx="3"/>
  <p:cmAuthor id="5" name="Songshan Yu" initials="S" lastIdx="1" clrIdx="4"/>
  <p:cmAuthor id="6" name="yyrr" initials="y" lastIdx="1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8D1"/>
    <a:srgbClr val="005A93"/>
    <a:srgbClr val="4499A0"/>
    <a:srgbClr val="F8F6C7"/>
    <a:srgbClr val="C8B89B"/>
    <a:srgbClr val="737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77" d="100"/>
          <a:sy n="77" d="100"/>
        </p:scale>
        <p:origin x="420" y="90"/>
      </p:cViewPr>
      <p:guideLst>
        <p:guide orient="horz" pos="2160"/>
        <p:guide pos="37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handoutMaster" Target="handoutMasters/handoutMaster1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gs" Target="tags/tag21.xml"/><Relationship Id="rId11" Type="http://schemas.openxmlformats.org/officeDocument/2006/relationships/commentAuthors" Target="commentAuthors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1B19D3AC-983C-4557-AABC-582DC879FECE}" type="datetime1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1B19D3AC-983C-4557-AABC-582DC879FECE}" type="datetime1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1B19D3AC-983C-4557-AABC-582DC879FECE}" type="datetime1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6649F-4007-44F7-931F-2069F857F6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FCDDB-4CD7-4391-9AD5-F23C4A391B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6649F-4007-44F7-931F-2069F857F6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FCDDB-4CD7-4391-9AD5-F23C4A391B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4675" y="1762337"/>
            <a:ext cx="10972800" cy="1143000"/>
          </a:xfrm>
          <a:prstGeom prst="rect">
            <a:avLst/>
          </a:prstGeom>
        </p:spPr>
        <p:txBody>
          <a:bodyPr lIns="121917" tIns="60958" rIns="121917" bIns="60958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6183"/>
          </a:xfrm>
          <a:prstGeom prst="rect">
            <a:avLst/>
          </a:prstGeom>
        </p:spPr>
        <p:txBody>
          <a:bodyPr lIns="121917" tIns="60958" rIns="121917" bIns="60958"/>
          <a:lstStyle>
            <a:lvl1pPr>
              <a:defRPr/>
            </a:lvl1pPr>
          </a:lstStyle>
          <a:p>
            <a:endParaRPr lang="zh-CN" altLang="en-US" sz="2400">
              <a:solidFill>
                <a:schemeClr val="tx1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6183"/>
          </a:xfrm>
          <a:prstGeom prst="rect">
            <a:avLst/>
          </a:prstGeom>
        </p:spPr>
        <p:txBody>
          <a:bodyPr lIns="121917" tIns="60958" rIns="121917" bIns="60958"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6183"/>
          </a:xfrm>
          <a:prstGeom prst="rect">
            <a:avLst/>
          </a:prstGeom>
        </p:spPr>
        <p:txBody>
          <a:bodyPr lIns="121917" tIns="60958" rIns="121917" bIns="60958"/>
          <a:lstStyle>
            <a:lvl1pPr>
              <a:defRPr/>
            </a:lvl1pPr>
          </a:lstStyle>
          <a:p>
            <a:fld id="{D7CDC67A-8B28-440F-A829-95B51F6F70C4}" type="slidenum">
              <a:rPr lang="zh-CN" altLang="en-US"/>
            </a:fld>
            <a:endParaRPr lang="zh-CN" altLang="en-US" sz="2400">
              <a:solidFill>
                <a:schemeClr val="tx1"/>
              </a:solidFill>
            </a:endParaRPr>
          </a:p>
        </p:txBody>
      </p:sp>
      <p:cxnSp>
        <p:nvCxnSpPr>
          <p:cNvPr id="6" name="直接连接符 5"/>
          <p:cNvCxnSpPr/>
          <p:nvPr userDrawn="1"/>
        </p:nvCxnSpPr>
        <p:spPr>
          <a:xfrm>
            <a:off x="127000" y="728133"/>
            <a:ext cx="11633200" cy="0"/>
          </a:xfrm>
          <a:prstGeom prst="line">
            <a:avLst/>
          </a:prstGeom>
          <a:ln w="38100">
            <a:solidFill>
              <a:srgbClr val="6D73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 userDrawn="1"/>
        </p:nvSpPr>
        <p:spPr>
          <a:xfrm>
            <a:off x="10741660" y="51562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6043EB2-2EDD-41D7-8E3D-DD435952546D}" type="datetime1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6649F-4007-44F7-931F-2069F857F6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BFCDDB-4CD7-4391-9AD5-F23C4A391B5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image" Target="../media/image3.png"/><Relationship Id="rId7" Type="http://schemas.openxmlformats.org/officeDocument/2006/relationships/image" Target="../media/image2.png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image" Target="../media/image1.png"/><Relationship Id="rId2" Type="http://schemas.openxmlformats.org/officeDocument/2006/relationships/tags" Target="../tags/tag5.xml"/><Relationship Id="rId13" Type="http://schemas.openxmlformats.org/officeDocument/2006/relationships/notesSlide" Target="../notesSlides/notesSlide1.xml"/><Relationship Id="rId12" Type="http://schemas.openxmlformats.org/officeDocument/2006/relationships/slideLayout" Target="../slideLayouts/slideLayout4.xml"/><Relationship Id="rId11" Type="http://schemas.openxmlformats.org/officeDocument/2006/relationships/tags" Target="../tags/tag9.xml"/><Relationship Id="rId10" Type="http://schemas.openxmlformats.org/officeDocument/2006/relationships/image" Target="../media/image5.png"/><Relationship Id="rId1" Type="http://schemas.openxmlformats.org/officeDocument/2006/relationships/tags" Target="../tags/tag4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.xml"/><Relationship Id="rId8" Type="http://schemas.openxmlformats.org/officeDocument/2006/relationships/tags" Target="../tags/tag15.xml"/><Relationship Id="rId7" Type="http://schemas.openxmlformats.org/officeDocument/2006/relationships/tags" Target="../tags/tag14.xml"/><Relationship Id="rId6" Type="http://schemas.openxmlformats.org/officeDocument/2006/relationships/image" Target="../media/image2.png"/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image" Target="../media/image1.png"/><Relationship Id="rId2" Type="http://schemas.openxmlformats.org/officeDocument/2006/relationships/tags" Target="../tags/tag11.xml"/><Relationship Id="rId10" Type="http://schemas.openxmlformats.org/officeDocument/2006/relationships/notesSlide" Target="../notesSlides/notesSlide2.xml"/><Relationship Id="rId1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.xml"/><Relationship Id="rId8" Type="http://schemas.openxmlformats.org/officeDocument/2006/relationships/slideLayout" Target="../slideLayouts/slideLayout4.xml"/><Relationship Id="rId7" Type="http://schemas.openxmlformats.org/officeDocument/2006/relationships/tags" Target="../tags/tag20.xml"/><Relationship Id="rId6" Type="http://schemas.openxmlformats.org/officeDocument/2006/relationships/image" Target="../media/image2.png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image" Target="../media/image1.png"/><Relationship Id="rId2" Type="http://schemas.openxmlformats.org/officeDocument/2006/relationships/tags" Target="../tags/tag17.xml"/><Relationship Id="rId1" Type="http://schemas.openxmlformats.org/officeDocument/2006/relationships/tags" Target="../tags/tag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3"/>
          <p:cNvSpPr txBox="1"/>
          <p:nvPr>
            <p:custDataLst>
              <p:tags r:id="rId1"/>
            </p:custDataLst>
          </p:nvPr>
        </p:nvSpPr>
        <p:spPr>
          <a:xfrm>
            <a:off x="-1905" y="3175"/>
            <a:ext cx="12193270" cy="797560"/>
          </a:xfrm>
          <a:prstGeom prst="rect">
            <a:avLst/>
          </a:prstGeom>
          <a:gradFill>
            <a:gsLst>
              <a:gs pos="0">
                <a:schemeClr val="bg1"/>
              </a:gs>
              <a:gs pos="82000">
                <a:schemeClr val="accent1">
                  <a:lumMod val="30000"/>
                  <a:lumOff val="70000"/>
                </a:schemeClr>
              </a:gs>
            </a:gsLst>
            <a:lin ang="10800000"/>
          </a:gradFill>
        </p:spPr>
        <p:txBody>
          <a:bodyPr wrap="square" rtlCol="0">
            <a:noAutofit/>
          </a:bodyPr>
          <a:lstStyle/>
          <a:p>
            <a:endParaRPr lang="zh-CN" altLang="en-US"/>
          </a:p>
        </p:txBody>
      </p:sp>
      <p:pic>
        <p:nvPicPr>
          <p:cNvPr id="180" name="图片 179" descr="图片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 rot="5400000">
            <a:off x="12065" y="5626735"/>
            <a:ext cx="1212215" cy="113919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4"/>
            </p:custDataLst>
          </p:nvPr>
        </p:nvSpPr>
        <p:spPr>
          <a:xfrm>
            <a:off x="722630" y="1530350"/>
            <a:ext cx="7155815" cy="4964430"/>
          </a:xfrm>
          <a:prstGeom prst="rect">
            <a:avLst/>
          </a:prstGeom>
          <a:noFill/>
          <a:ln w="6350">
            <a:solidFill>
              <a:schemeClr val="accent1"/>
            </a:solidFill>
          </a:ln>
        </p:spPr>
        <p:txBody>
          <a:bodyPr wrap="square" rtlCol="0" anchor="t">
            <a:noAutofit/>
          </a:bodyPr>
          <a:lstStyle/>
          <a:p>
            <a:pPr marL="125730" indent="-107950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zh-CN" altLang="zh-CN" sz="1600" dirty="0">
                <a:ea typeface="方正公文黑体" panose="02000500000000000000" charset="-122"/>
              </a:rPr>
              <a:t>产品采用国际先进的</a:t>
            </a:r>
            <a:r>
              <a:rPr lang="en-US" altLang="zh-CN" sz="1600" dirty="0">
                <a:ea typeface="方正公文黑体" panose="02000500000000000000" charset="-122"/>
              </a:rPr>
              <a:t>4D</a:t>
            </a:r>
            <a:r>
              <a:rPr lang="zh-CN" altLang="zh-CN" sz="1600" dirty="0">
                <a:ea typeface="方正公文黑体" panose="02000500000000000000" charset="-122"/>
              </a:rPr>
              <a:t>毫米波雷达技术，在雷达体制、信号处理、目标识别算法、视觉检测算法等方面均有重要改进和突破</a:t>
            </a:r>
            <a:r>
              <a:rPr lang="zh-CN" altLang="en-US" sz="1600" dirty="0">
                <a:ea typeface="方正公文黑体" panose="02000500000000000000" charset="-122"/>
              </a:rPr>
              <a:t>；</a:t>
            </a:r>
            <a:r>
              <a:rPr lang="zh-CN" altLang="en-US" sz="1600" dirty="0"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  <a:sym typeface="+mn-ea"/>
              </a:rPr>
              <a:t>支持雷视融合轨迹跟踪</a:t>
            </a:r>
            <a:endParaRPr lang="en-US" altLang="zh-CN" sz="1600" dirty="0">
              <a:ea typeface="方正公文黑体" panose="02000500000000000000" charset="-122"/>
              <a:sym typeface="+mn-ea"/>
            </a:endParaRPr>
          </a:p>
          <a:p>
            <a:pPr marL="125730" lvl="0" indent="-107950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zh-CN" altLang="en-US" sz="1600" dirty="0"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  <a:sym typeface="+mn-ea"/>
              </a:rPr>
              <a:t>适用场景于全息路口、城市道路、高速公路、隧道、城市快速路等</a:t>
            </a:r>
            <a:endParaRPr lang="en-US" altLang="zh-CN" sz="1600" dirty="0">
              <a:latin typeface="方正公文黑体" panose="02000500000000000000" charset="-122"/>
              <a:ea typeface="方正公文黑体" panose="02000500000000000000" charset="-122"/>
              <a:cs typeface="方正公文黑体" panose="02000500000000000000" charset="-122"/>
              <a:sym typeface="+mn-ea"/>
            </a:endParaRPr>
          </a:p>
          <a:p>
            <a:pPr marL="125730" lvl="0" indent="-107950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zh-CN" altLang="en-US" sz="1600" dirty="0"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  <a:sym typeface="+mn-ea"/>
              </a:rPr>
              <a:t>采用</a:t>
            </a:r>
            <a:r>
              <a:rPr lang="en-US" altLang="zh-CN" sz="1600" dirty="0"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  <a:sym typeface="+mn-ea"/>
              </a:rPr>
              <a:t>80GHz</a:t>
            </a:r>
            <a:r>
              <a:rPr lang="zh-CN" altLang="en-US" sz="1600" dirty="0"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  <a:sym typeface="+mn-ea"/>
              </a:rPr>
              <a:t>高精度毫米波雷达 </a:t>
            </a:r>
            <a:r>
              <a:rPr lang="en-US" altLang="zh-CN" sz="1600" dirty="0"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  <a:sym typeface="+mn-ea"/>
              </a:rPr>
              <a:t>&amp; </a:t>
            </a:r>
            <a:r>
              <a:rPr lang="zh-CN" altLang="en-US" sz="1600" dirty="0"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  <a:sym typeface="+mn-ea"/>
              </a:rPr>
              <a:t>双目</a:t>
            </a:r>
            <a:r>
              <a:rPr lang="en-US" altLang="zh-CN" sz="1600" dirty="0"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  <a:sym typeface="+mn-ea"/>
              </a:rPr>
              <a:t>800</a:t>
            </a:r>
            <a:r>
              <a:rPr lang="zh-CN" altLang="en-US" sz="1600" dirty="0"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  <a:sym typeface="+mn-ea"/>
              </a:rPr>
              <a:t>万摄像机</a:t>
            </a:r>
            <a:endParaRPr lang="en-US" altLang="zh-CN" sz="1600" dirty="0">
              <a:latin typeface="方正公文黑体" panose="02000500000000000000" charset="-122"/>
              <a:ea typeface="方正公文黑体" panose="02000500000000000000" charset="-122"/>
              <a:cs typeface="方正公文黑体" panose="02000500000000000000" charset="-122"/>
              <a:sym typeface="+mn-ea"/>
            </a:endParaRPr>
          </a:p>
          <a:p>
            <a:pPr marL="125730" indent="-107950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zh-CN" altLang="en-US" sz="1600" dirty="0"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  <a:sym typeface="+mn-ea"/>
              </a:rPr>
              <a:t>雷视一体机探测范围支持横向</a:t>
            </a:r>
            <a:r>
              <a:rPr lang="en-US" altLang="zh-CN" sz="1600" dirty="0"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  <a:sym typeface="+mn-ea"/>
              </a:rPr>
              <a:t>6</a:t>
            </a:r>
            <a:r>
              <a:rPr lang="zh-CN" altLang="en-US" sz="1600" dirty="0"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  <a:sym typeface="+mn-ea"/>
              </a:rPr>
              <a:t>车道</a:t>
            </a:r>
            <a:r>
              <a:rPr lang="zh-CN" altLang="en-US" sz="1600" dirty="0">
                <a:ea typeface="方正公文黑体" panose="02000500000000000000" charset="-122"/>
                <a:sym typeface="+mn-ea"/>
              </a:rPr>
              <a:t>，雷视拟合范围200</a:t>
            </a:r>
            <a:r>
              <a:rPr lang="en-US" altLang="zh-CN" sz="1600" dirty="0">
                <a:ea typeface="方正公文黑体" panose="02000500000000000000" charset="-122"/>
                <a:sym typeface="+mn-ea"/>
              </a:rPr>
              <a:t>m</a:t>
            </a:r>
            <a:r>
              <a:rPr lang="zh-CN" altLang="en-US" sz="1600" dirty="0">
                <a:ea typeface="方正公文黑体" panose="02000500000000000000" charset="-122"/>
                <a:sym typeface="+mn-ea"/>
              </a:rPr>
              <a:t>，</a:t>
            </a:r>
            <a:r>
              <a:rPr lang="zh-CN" altLang="en-US" sz="1600" dirty="0"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  <a:sym typeface="+mn-ea"/>
              </a:rPr>
              <a:t>最大支持</a:t>
            </a:r>
            <a:r>
              <a:rPr lang="en-US" altLang="zh-CN" sz="1600" dirty="0"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  <a:sym typeface="+mn-ea"/>
              </a:rPr>
              <a:t>256</a:t>
            </a:r>
            <a:r>
              <a:rPr lang="zh-CN" altLang="en-US" sz="1600" dirty="0"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  <a:sym typeface="+mn-ea"/>
              </a:rPr>
              <a:t>个目标进行探测</a:t>
            </a:r>
            <a:endParaRPr lang="en-US" altLang="zh-CN" sz="1600" dirty="0">
              <a:ea typeface="方正公文黑体" panose="02000500000000000000" charset="-122"/>
              <a:sym typeface="+mn-ea"/>
            </a:endParaRPr>
          </a:p>
          <a:p>
            <a:pPr marL="125730" lvl="0" indent="-107950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zh-CN" altLang="en-US" sz="1600" dirty="0"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  <a:sym typeface="+mn-ea"/>
              </a:rPr>
              <a:t>支持交通信息统计，车流量、排队长度、平均速度、占有率等支持交通事件</a:t>
            </a:r>
            <a:r>
              <a:rPr lang="zh-CN" altLang="en-US" sz="1600" dirty="0">
                <a:ea typeface="方正公文黑体" panose="02000500000000000000" charset="-122"/>
                <a:sym typeface="+mn-ea"/>
              </a:rPr>
              <a:t>检测，异常停车、拥堵、逆行、行人检测、超速、低速等</a:t>
            </a:r>
            <a:endParaRPr lang="en-US" altLang="zh-CN" sz="1600" dirty="0">
              <a:ea typeface="方正公文黑体" panose="02000500000000000000" charset="-122"/>
              <a:sym typeface="+mn-ea"/>
            </a:endParaRPr>
          </a:p>
          <a:p>
            <a:pPr marL="125730" lvl="0" indent="-107950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zh-CN" altLang="en-US" sz="1600" dirty="0">
                <a:ea typeface="方正公文黑体" panose="02000500000000000000" charset="-122"/>
              </a:rPr>
              <a:t>支持</a:t>
            </a:r>
            <a:r>
              <a:rPr lang="zh-CN" altLang="zh-CN" sz="1600" dirty="0">
                <a:ea typeface="方正公文黑体" panose="02000500000000000000" charset="-122"/>
              </a:rPr>
              <a:t>车辆分类、车辆颜色识别、车牌识别</a:t>
            </a:r>
            <a:r>
              <a:rPr lang="zh-CN" altLang="en-US" sz="1600" dirty="0">
                <a:ea typeface="方正公文黑体" panose="02000500000000000000" charset="-122"/>
              </a:rPr>
              <a:t>、车牌颜色，</a:t>
            </a:r>
            <a:r>
              <a:rPr lang="zh-CN" altLang="zh-CN" sz="1600" dirty="0">
                <a:ea typeface="方正公文黑体" panose="02000500000000000000" charset="-122"/>
              </a:rPr>
              <a:t>检测目标精确分类：包括行人、非机动车</a:t>
            </a:r>
            <a:r>
              <a:rPr lang="zh-CN" altLang="zh-CN" sz="1600">
                <a:ea typeface="方正公文黑体" panose="02000500000000000000" charset="-122"/>
              </a:rPr>
              <a:t>、小型、</a:t>
            </a:r>
            <a:r>
              <a:rPr lang="zh-CN" altLang="zh-CN" sz="1600" dirty="0">
                <a:ea typeface="方正公文黑体" panose="02000500000000000000" charset="-122"/>
              </a:rPr>
              <a:t>大型机动车</a:t>
            </a:r>
            <a:endParaRPr lang="en-US" altLang="zh-CN" sz="1600" dirty="0">
              <a:ea typeface="方正公文黑体" panose="02000500000000000000" charset="-122"/>
              <a:sym typeface="+mn-ea"/>
            </a:endParaRPr>
          </a:p>
          <a:p>
            <a:pPr marL="125730" indent="-107950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zh-CN" altLang="zh-CN" sz="1600" dirty="0">
                <a:ea typeface="方正公文黑体" panose="02000500000000000000" charset="-122"/>
              </a:rPr>
              <a:t>一体机内部自带高分辨率、低照度摄像头，具备强光抑制、宽动态能力</a:t>
            </a:r>
            <a:r>
              <a:rPr lang="zh-CN" altLang="en-US" sz="1600" dirty="0">
                <a:ea typeface="方正公文黑体" panose="02000500000000000000" charset="-122"/>
              </a:rPr>
              <a:t>且内置补光灯、</a:t>
            </a:r>
            <a:r>
              <a:rPr lang="zh-CN" altLang="zh-CN" sz="1600" dirty="0">
                <a:ea typeface="方正公文黑体" panose="02000500000000000000" charset="-122"/>
              </a:rPr>
              <a:t>，在可见度低、天气恶劣环境下，依然能超稳定性发挥精准检测能力</a:t>
            </a:r>
            <a:endParaRPr lang="en-US" altLang="zh-CN" sz="1600" dirty="0">
              <a:ea typeface="方正公文黑体" panose="02000500000000000000" charset="-122"/>
            </a:endParaRPr>
          </a:p>
          <a:p>
            <a:pPr marL="125730" indent="-107950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zh-CN" altLang="en-US" sz="1600" dirty="0"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  <a:sym typeface="+mn-ea"/>
              </a:rPr>
              <a:t>支持输出</a:t>
            </a:r>
            <a:r>
              <a:rPr lang="en-US" altLang="zh-CN" sz="1600" dirty="0"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  <a:sym typeface="+mn-ea"/>
              </a:rPr>
              <a:t>H.265</a:t>
            </a:r>
            <a:r>
              <a:rPr lang="zh-CN" altLang="en-US" sz="1600" dirty="0"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  <a:sym typeface="+mn-ea"/>
              </a:rPr>
              <a:t>、</a:t>
            </a:r>
            <a:r>
              <a:rPr lang="en-US" altLang="zh-CN" sz="1600" dirty="0"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  <a:sym typeface="+mn-ea"/>
              </a:rPr>
              <a:t>H.264</a:t>
            </a:r>
            <a:r>
              <a:rPr lang="zh-CN" altLang="en-US" sz="1600" dirty="0"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  <a:sym typeface="+mn-ea"/>
              </a:rPr>
              <a:t>且支持三码流输出</a:t>
            </a:r>
            <a:endParaRPr lang="en-US" altLang="zh-CN" sz="1600" dirty="0">
              <a:latin typeface="方正公文黑体" panose="02000500000000000000" charset="-122"/>
              <a:ea typeface="方正公文黑体" panose="02000500000000000000" charset="-122"/>
              <a:cs typeface="方正公文黑体" panose="02000500000000000000" charset="-122"/>
              <a:sym typeface="+mn-ea"/>
            </a:endParaRPr>
          </a:p>
          <a:p>
            <a:pPr marL="125730" indent="-107950">
              <a:lnSpc>
                <a:spcPct val="140000"/>
              </a:lnSpc>
              <a:buFont typeface="Wingdings" panose="05000000000000000000" charset="0"/>
              <a:buChar char="l"/>
            </a:pPr>
            <a:endParaRPr lang="zh-CN" altLang="zh-TW" sz="1600" dirty="0">
              <a:ea typeface="方正公文黑体" panose="02000500000000000000" charset="-122"/>
              <a:sym typeface="+mn-ea"/>
            </a:endParaRPr>
          </a:p>
        </p:txBody>
      </p:sp>
      <p:sp>
        <p:nvSpPr>
          <p:cNvPr id="46" name="文本框 45"/>
          <p:cNvSpPr txBox="1"/>
          <p:nvPr>
            <p:custDataLst>
              <p:tags r:id="rId5"/>
            </p:custDataLst>
          </p:nvPr>
        </p:nvSpPr>
        <p:spPr>
          <a:xfrm>
            <a:off x="898525" y="153443"/>
            <a:ext cx="3416320" cy="565604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 dirty="0"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雷视一体机产品介绍</a:t>
            </a:r>
            <a:endParaRPr lang="en-US" altLang="zh-CN" sz="2800" b="1" dirty="0"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48" name="图片 47" descr="343439383331393b343531383739303bb2fac6b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412115" y="247650"/>
            <a:ext cx="492760" cy="492760"/>
          </a:xfrm>
          <a:prstGeom prst="rect">
            <a:avLst/>
          </a:prstGeom>
        </p:spPr>
      </p:pic>
      <p:pic>
        <p:nvPicPr>
          <p:cNvPr id="4" name="图片 3" descr="正面渲染图"/>
          <p:cNvPicPr>
            <a:picLocks noChangeAspect="1"/>
          </p:cNvPicPr>
          <p:nvPr/>
        </p:nvPicPr>
        <p:blipFill>
          <a:blip r:embed="rId8"/>
          <a:srcRect l="27851" t="20353" r="37003" b="28033"/>
          <a:stretch>
            <a:fillRect/>
          </a:stretch>
        </p:blipFill>
        <p:spPr>
          <a:xfrm>
            <a:off x="8211744" y="1404814"/>
            <a:ext cx="1851025" cy="1877695"/>
          </a:xfrm>
          <a:prstGeom prst="rect">
            <a:avLst/>
          </a:prstGeom>
        </p:spPr>
      </p:pic>
      <p:pic>
        <p:nvPicPr>
          <p:cNvPr id="5" name="图片 4" descr="背面渲染图"/>
          <p:cNvPicPr>
            <a:picLocks noChangeAspect="1"/>
          </p:cNvPicPr>
          <p:nvPr/>
        </p:nvPicPr>
        <p:blipFill>
          <a:blip r:embed="rId9"/>
          <a:srcRect l="28599" t="22430" r="35966" b="25938"/>
          <a:stretch>
            <a:fillRect/>
          </a:stretch>
        </p:blipFill>
        <p:spPr>
          <a:xfrm>
            <a:off x="10074275" y="1404814"/>
            <a:ext cx="1866265" cy="1878330"/>
          </a:xfrm>
          <a:prstGeom prst="rect">
            <a:avLst/>
          </a:prstGeom>
        </p:spPr>
      </p:pic>
      <p:pic>
        <p:nvPicPr>
          <p:cNvPr id="6" name="图片 5" descr="fd43e2edbabf9af739bff272fa3e852b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65826" y="3429000"/>
            <a:ext cx="3699472" cy="2901896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3"/>
          <p:cNvSpPr txBox="1"/>
          <p:nvPr>
            <p:custDataLst>
              <p:tags r:id="rId1"/>
            </p:custDataLst>
          </p:nvPr>
        </p:nvSpPr>
        <p:spPr>
          <a:xfrm>
            <a:off x="-1905" y="3175"/>
            <a:ext cx="12193270" cy="797560"/>
          </a:xfrm>
          <a:prstGeom prst="rect">
            <a:avLst/>
          </a:prstGeom>
          <a:gradFill>
            <a:gsLst>
              <a:gs pos="0">
                <a:schemeClr val="bg1"/>
              </a:gs>
              <a:gs pos="82000">
                <a:schemeClr val="accent1">
                  <a:lumMod val="30000"/>
                  <a:lumOff val="70000"/>
                </a:schemeClr>
              </a:gs>
            </a:gsLst>
            <a:lin ang="10800000"/>
          </a:gradFill>
        </p:spPr>
        <p:txBody>
          <a:bodyPr wrap="square" rtlCol="0">
            <a:noAutofit/>
          </a:bodyPr>
          <a:lstStyle/>
          <a:p>
            <a:endParaRPr lang="zh-CN" altLang="en-US"/>
          </a:p>
        </p:txBody>
      </p:sp>
      <p:pic>
        <p:nvPicPr>
          <p:cNvPr id="180" name="图片 179" descr="图片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 rot="5400000">
            <a:off x="12065" y="5626735"/>
            <a:ext cx="1212215" cy="1139190"/>
          </a:xfrm>
          <a:prstGeom prst="rect">
            <a:avLst/>
          </a:prstGeom>
        </p:spPr>
      </p:pic>
      <p:sp>
        <p:nvSpPr>
          <p:cNvPr id="46" name="文本框 45"/>
          <p:cNvSpPr txBox="1"/>
          <p:nvPr>
            <p:custDataLst>
              <p:tags r:id="rId4"/>
            </p:custDataLst>
          </p:nvPr>
        </p:nvSpPr>
        <p:spPr>
          <a:xfrm>
            <a:off x="898525" y="153443"/>
            <a:ext cx="3416320" cy="565604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 dirty="0"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雷视一体机系统介绍</a:t>
            </a:r>
            <a:endParaRPr lang="en-US" altLang="zh-CN" sz="2800" b="1" dirty="0"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48" name="图片 47" descr="343439383331393b343531383739303bb2fac6b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12115" y="247650"/>
            <a:ext cx="492760" cy="49276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7"/>
            </p:custDataLst>
          </p:nvPr>
        </p:nvSpPr>
        <p:spPr>
          <a:xfrm>
            <a:off x="433725" y="1111250"/>
            <a:ext cx="3999482" cy="5403850"/>
          </a:xfrm>
          <a:prstGeom prst="rect">
            <a:avLst/>
          </a:prstGeom>
          <a:noFill/>
          <a:ln w="6350">
            <a:solidFill>
              <a:schemeClr val="accent1"/>
            </a:solidFill>
          </a:ln>
        </p:spPr>
        <p:txBody>
          <a:bodyPr wrap="square" rtlCol="0" anchor="t">
            <a:noAutofit/>
          </a:bodyPr>
          <a:lstStyle/>
          <a:p>
            <a:pPr marL="125730" indent="-107950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en-US" altLang="zh-CN" sz="1600" dirty="0">
                <a:ea typeface="方正公文黑体" panose="02000500000000000000" charset="-122"/>
              </a:rPr>
              <a:t> 1</a:t>
            </a:r>
            <a:r>
              <a:rPr lang="zh-CN" altLang="en-US" sz="1600" dirty="0">
                <a:ea typeface="方正公文黑体" panose="02000500000000000000" charset="-122"/>
              </a:rPr>
              <a:t>颗长焦摄像头：</a:t>
            </a:r>
            <a:r>
              <a:rPr lang="en-US" altLang="zh-CN" sz="1600" dirty="0">
                <a:ea typeface="方正公文黑体" panose="02000500000000000000" charset="-122"/>
              </a:rPr>
              <a:t> C</a:t>
            </a:r>
            <a:r>
              <a:rPr lang="zh-CN" altLang="en-US" sz="1600" dirty="0">
                <a:ea typeface="方正公文黑体" panose="02000500000000000000" charset="-122"/>
              </a:rPr>
              <a:t>口大光圈，</a:t>
            </a:r>
            <a:r>
              <a:rPr lang="en-US" altLang="zh-CN" sz="1600" dirty="0">
                <a:ea typeface="方正公文黑体" panose="02000500000000000000" charset="-122"/>
              </a:rPr>
              <a:t>800</a:t>
            </a:r>
            <a:r>
              <a:rPr lang="zh-CN" altLang="en-US" sz="1600" dirty="0">
                <a:ea typeface="方正公文黑体" panose="02000500000000000000" charset="-122"/>
              </a:rPr>
              <a:t>万像素</a:t>
            </a:r>
            <a:endParaRPr lang="en-US" altLang="zh-CN" sz="1600" dirty="0">
              <a:ea typeface="方正公文黑体" panose="02000500000000000000" charset="-122"/>
            </a:endParaRPr>
          </a:p>
          <a:p>
            <a:pPr marL="125730" indent="-107950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en-US" altLang="zh-CN" sz="1600" dirty="0">
                <a:ea typeface="方正公文黑体" panose="02000500000000000000" charset="-122"/>
              </a:rPr>
              <a:t> 1</a:t>
            </a:r>
            <a:r>
              <a:rPr lang="zh-CN" altLang="en-US" sz="1600" dirty="0">
                <a:ea typeface="方正公文黑体" panose="02000500000000000000" charset="-122"/>
              </a:rPr>
              <a:t>颗短焦摄像头：</a:t>
            </a:r>
            <a:r>
              <a:rPr lang="en-US" altLang="zh-CN" sz="1600" dirty="0">
                <a:ea typeface="方正公文黑体" panose="02000500000000000000" charset="-122"/>
                <a:sym typeface="+mn-ea"/>
              </a:rPr>
              <a:t>C</a:t>
            </a:r>
            <a:r>
              <a:rPr lang="zh-CN" altLang="en-US" sz="1600" dirty="0">
                <a:ea typeface="方正公文黑体" panose="02000500000000000000" charset="-122"/>
                <a:sym typeface="+mn-ea"/>
              </a:rPr>
              <a:t>口大光圈，</a:t>
            </a:r>
            <a:r>
              <a:rPr lang="en-US" altLang="zh-CN" sz="1600" dirty="0">
                <a:ea typeface="方正公文黑体" panose="02000500000000000000" charset="-122"/>
              </a:rPr>
              <a:t>800</a:t>
            </a:r>
            <a:r>
              <a:rPr lang="zh-CN" altLang="en-US" sz="1600" dirty="0">
                <a:ea typeface="方正公文黑体" panose="02000500000000000000" charset="-122"/>
              </a:rPr>
              <a:t>万像素</a:t>
            </a:r>
            <a:r>
              <a:rPr lang="en-US" altLang="zh-CN" sz="1600" dirty="0">
                <a:ea typeface="方正公文黑体" panose="02000500000000000000" charset="-122"/>
              </a:rPr>
              <a:t> </a:t>
            </a:r>
            <a:r>
              <a:rPr lang="zh-CN" altLang="en-US" sz="1600" dirty="0">
                <a:ea typeface="方正公文黑体" panose="02000500000000000000" charset="-122"/>
              </a:rPr>
              <a:t>海思</a:t>
            </a:r>
            <a:r>
              <a:rPr lang="en-US" altLang="zh-CN" sz="1600" dirty="0">
                <a:ea typeface="方正公文黑体" panose="02000500000000000000" charset="-122"/>
              </a:rPr>
              <a:t>HI3559A </a:t>
            </a:r>
            <a:r>
              <a:rPr lang="zh-CN" altLang="en-US" sz="1600" dirty="0">
                <a:ea typeface="方正公文黑体" panose="02000500000000000000" charset="-122"/>
              </a:rPr>
              <a:t>智能芯片：旗舰</a:t>
            </a:r>
            <a:r>
              <a:rPr lang="en-US" altLang="zh-CN" sz="1600" dirty="0">
                <a:ea typeface="方正公文黑体" panose="02000500000000000000" charset="-122"/>
              </a:rPr>
              <a:t>8K30 AI</a:t>
            </a:r>
            <a:r>
              <a:rPr lang="zh-CN" altLang="en-US" sz="1600" dirty="0">
                <a:ea typeface="方正公文黑体" panose="02000500000000000000" charset="-122"/>
              </a:rPr>
              <a:t>摄像机芯片</a:t>
            </a:r>
            <a:endParaRPr lang="en-US" altLang="zh-CN" sz="1600" dirty="0">
              <a:ea typeface="方正公文黑体" panose="02000500000000000000" charset="-122"/>
            </a:endParaRPr>
          </a:p>
          <a:p>
            <a:pPr marL="125730" indent="-107950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en-US" altLang="zh-CN" sz="1600" dirty="0">
                <a:ea typeface="方正公文黑体" panose="02000500000000000000" charset="-122"/>
              </a:rPr>
              <a:t> 1</a:t>
            </a:r>
            <a:r>
              <a:rPr lang="zh-CN" altLang="en-US" sz="1600" dirty="0">
                <a:ea typeface="方正公文黑体" panose="02000500000000000000" charset="-122"/>
              </a:rPr>
              <a:t>个</a:t>
            </a:r>
            <a:r>
              <a:rPr lang="en-US" altLang="zh-CN" sz="1600" dirty="0">
                <a:ea typeface="方正公文黑体" panose="02000500000000000000" charset="-122"/>
              </a:rPr>
              <a:t>500M</a:t>
            </a:r>
            <a:r>
              <a:rPr lang="zh-CN" altLang="en-US" sz="1600" dirty="0">
                <a:ea typeface="方正公文黑体" panose="02000500000000000000" charset="-122"/>
              </a:rPr>
              <a:t>远距</a:t>
            </a:r>
            <a:r>
              <a:rPr lang="en-US" altLang="zh-CN" sz="1600" dirty="0">
                <a:ea typeface="方正公文黑体" panose="02000500000000000000" charset="-122"/>
              </a:rPr>
              <a:t>4D</a:t>
            </a:r>
            <a:r>
              <a:rPr lang="zh-CN" altLang="en-US" sz="1600" dirty="0">
                <a:ea typeface="方正公文黑体" panose="02000500000000000000" charset="-122"/>
              </a:rPr>
              <a:t>点云成像雷达</a:t>
            </a:r>
            <a:endParaRPr lang="zh-CN" altLang="en-US" sz="1600" dirty="0">
              <a:ea typeface="方正公文黑体" panose="02000500000000000000" charset="-122"/>
            </a:endParaRPr>
          </a:p>
          <a:p>
            <a:pPr marL="125730" indent="-107950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en-US" altLang="zh-CN" sz="1600" dirty="0">
                <a:ea typeface="方正公文黑体" panose="02000500000000000000" charset="-122"/>
              </a:rPr>
              <a:t> 1</a:t>
            </a:r>
            <a:r>
              <a:rPr lang="zh-CN" altLang="en-US" sz="1600" dirty="0">
                <a:ea typeface="方正公文黑体" panose="02000500000000000000" charset="-122"/>
              </a:rPr>
              <a:t>个</a:t>
            </a:r>
            <a:r>
              <a:rPr lang="en-US" altLang="zh-CN" sz="1600" dirty="0">
                <a:ea typeface="方正公文黑体" panose="02000500000000000000" charset="-122"/>
              </a:rPr>
              <a:t>150M</a:t>
            </a:r>
            <a:r>
              <a:rPr lang="zh-CN" altLang="en-US" sz="1600" dirty="0">
                <a:ea typeface="方正公文黑体" panose="02000500000000000000" charset="-122"/>
              </a:rPr>
              <a:t>广域</a:t>
            </a:r>
            <a:r>
              <a:rPr lang="en-US" altLang="zh-CN" sz="1600" dirty="0">
                <a:ea typeface="方正公文黑体" panose="02000500000000000000" charset="-122"/>
              </a:rPr>
              <a:t>4D</a:t>
            </a:r>
            <a:r>
              <a:rPr lang="zh-CN" altLang="en-US" sz="1600" dirty="0">
                <a:ea typeface="方正公文黑体" panose="02000500000000000000" charset="-122"/>
              </a:rPr>
              <a:t>点云成像雷达</a:t>
            </a:r>
            <a:endParaRPr lang="en-US" altLang="zh-CN" sz="1600" dirty="0">
              <a:ea typeface="方正公文黑体" panose="02000500000000000000" charset="-122"/>
            </a:endParaRPr>
          </a:p>
          <a:p>
            <a:pPr marL="125730" indent="-107950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zh-CN" altLang="en-US" sz="1600" dirty="0">
                <a:ea typeface="方正公文黑体" panose="02000500000000000000" charset="-122"/>
              </a:rPr>
              <a:t>硬件支持高规格</a:t>
            </a:r>
            <a:r>
              <a:rPr lang="en-US" altLang="zh-CN" sz="1600" dirty="0">
                <a:ea typeface="方正公文黑体" panose="02000500000000000000" charset="-122"/>
              </a:rPr>
              <a:t>EMC</a:t>
            </a:r>
            <a:r>
              <a:rPr lang="zh-CN" altLang="en-US" sz="1600" dirty="0">
                <a:ea typeface="方正公文黑体" panose="02000500000000000000" charset="-122"/>
              </a:rPr>
              <a:t>和防雷</a:t>
            </a:r>
            <a:endParaRPr lang="en-US" altLang="zh-CN" sz="1600" dirty="0">
              <a:ea typeface="方正公文黑体" panose="02000500000000000000" charset="-122"/>
            </a:endParaRPr>
          </a:p>
          <a:p>
            <a:pPr marL="125730" indent="-107950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zh-CN" altLang="en-US" sz="1600" dirty="0">
                <a:ea typeface="方正公文黑体" panose="02000500000000000000" charset="-122"/>
              </a:rPr>
              <a:t>防水等级</a:t>
            </a:r>
            <a:r>
              <a:rPr lang="en-US" altLang="zh-CN" sz="1600" dirty="0">
                <a:ea typeface="方正公文黑体" panose="02000500000000000000" charset="-122"/>
              </a:rPr>
              <a:t>IP66</a:t>
            </a:r>
            <a:endParaRPr lang="en-US" altLang="zh-CN" sz="1600" dirty="0">
              <a:ea typeface="方正公文黑体" panose="02000500000000000000" charset="-122"/>
            </a:endParaRPr>
          </a:p>
          <a:p>
            <a:pPr marL="125730" indent="-107950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zh-CN" altLang="en-US" sz="1600" dirty="0">
                <a:ea typeface="方正公文黑体" panose="02000500000000000000" charset="-122"/>
              </a:rPr>
              <a:t>防爆等级</a:t>
            </a:r>
            <a:r>
              <a:rPr lang="en-US" altLang="zh-CN" sz="1600" dirty="0">
                <a:ea typeface="方正公文黑体" panose="02000500000000000000" charset="-122"/>
              </a:rPr>
              <a:t>IK10</a:t>
            </a:r>
            <a:endParaRPr lang="en-US" altLang="zh-CN" sz="1600" dirty="0">
              <a:ea typeface="方正公文黑体" panose="02000500000000000000" charset="-122"/>
            </a:endParaRPr>
          </a:p>
          <a:p>
            <a:pPr marL="125730" indent="-107950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zh-CN" altLang="en-US" sz="1600" dirty="0">
                <a:ea typeface="方正公文黑体" panose="02000500000000000000" charset="-122"/>
              </a:rPr>
              <a:t>满足环保要求</a:t>
            </a:r>
            <a:r>
              <a:rPr lang="en-US" altLang="zh-CN" sz="1600" dirty="0">
                <a:ea typeface="方正公文黑体" panose="02000500000000000000" charset="-122"/>
              </a:rPr>
              <a:t>RoHS</a:t>
            </a:r>
            <a:r>
              <a:rPr lang="zh-CN" altLang="en-US" sz="1600" dirty="0">
                <a:ea typeface="方正公文黑体" panose="02000500000000000000" charset="-122"/>
              </a:rPr>
              <a:t>、</a:t>
            </a:r>
            <a:r>
              <a:rPr lang="en-US" altLang="zh-CN" sz="1600" dirty="0">
                <a:ea typeface="方正公文黑体" panose="02000500000000000000" charset="-122"/>
              </a:rPr>
              <a:t>REACH</a:t>
            </a:r>
            <a:r>
              <a:rPr lang="zh-CN" altLang="en-US" sz="1600" dirty="0">
                <a:ea typeface="方正公文黑体" panose="02000500000000000000" charset="-122"/>
              </a:rPr>
              <a:t>、</a:t>
            </a:r>
            <a:r>
              <a:rPr lang="en-US" altLang="zh-CN" sz="1600" dirty="0" err="1">
                <a:ea typeface="方正公文黑体" panose="02000500000000000000" charset="-122"/>
              </a:rPr>
              <a:t>Weee</a:t>
            </a:r>
            <a:endParaRPr lang="en-US" altLang="zh-CN" sz="1600" dirty="0">
              <a:ea typeface="方正公文黑体" panose="02000500000000000000" charset="-122"/>
            </a:endParaRPr>
          </a:p>
          <a:p>
            <a:pPr marL="125730" indent="-107950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zh-CN" altLang="en-US" sz="1600" dirty="0">
                <a:ea typeface="方正公文黑体" panose="02000500000000000000" charset="-122"/>
              </a:rPr>
              <a:t>协议满足</a:t>
            </a:r>
            <a:r>
              <a:rPr lang="en-US" altLang="zh-CN" sz="1600" dirty="0">
                <a:ea typeface="方正公文黑体" panose="02000500000000000000" charset="-122"/>
              </a:rPr>
              <a:t>GA/T</a:t>
            </a:r>
            <a:r>
              <a:rPr lang="zh-CN" altLang="en-US" sz="1600" dirty="0">
                <a:ea typeface="方正公文黑体" panose="02000500000000000000" charset="-122"/>
              </a:rPr>
              <a:t> </a:t>
            </a:r>
            <a:r>
              <a:rPr lang="en-US" altLang="zh-CN" sz="1600" dirty="0">
                <a:ea typeface="方正公文黑体" panose="02000500000000000000" charset="-122"/>
              </a:rPr>
              <a:t>920</a:t>
            </a:r>
            <a:r>
              <a:rPr lang="zh-CN" altLang="en-US" sz="1600" dirty="0">
                <a:ea typeface="方正公文黑体" panose="02000500000000000000" charset="-122"/>
              </a:rPr>
              <a:t>、</a:t>
            </a:r>
            <a:r>
              <a:rPr lang="en-US" altLang="zh-CN" sz="1600" dirty="0">
                <a:ea typeface="方正公文黑体" panose="02000500000000000000" charset="-122"/>
              </a:rPr>
              <a:t>GA/T</a:t>
            </a:r>
            <a:r>
              <a:rPr lang="zh-CN" altLang="en-US" sz="1600" dirty="0">
                <a:ea typeface="方正公文黑体" panose="02000500000000000000" charset="-122"/>
              </a:rPr>
              <a:t> </a:t>
            </a:r>
            <a:r>
              <a:rPr lang="en-US" altLang="zh-CN" sz="1600" dirty="0">
                <a:ea typeface="方正公文黑体" panose="02000500000000000000" charset="-122"/>
              </a:rPr>
              <a:t>1400</a:t>
            </a:r>
            <a:r>
              <a:rPr lang="zh-CN" altLang="en-US" sz="1600" dirty="0">
                <a:ea typeface="方正公文黑体" panose="02000500000000000000" charset="-122"/>
              </a:rPr>
              <a:t>、</a:t>
            </a:r>
            <a:r>
              <a:rPr lang="en-US" altLang="zh-CN" sz="1600" dirty="0">
                <a:ea typeface="方正公文黑体" panose="02000500000000000000" charset="-122"/>
              </a:rPr>
              <a:t> GB/T</a:t>
            </a:r>
            <a:r>
              <a:rPr lang="zh-CN" altLang="en-US" sz="1600" dirty="0">
                <a:ea typeface="方正公文黑体" panose="02000500000000000000" charset="-122"/>
              </a:rPr>
              <a:t> </a:t>
            </a:r>
            <a:r>
              <a:rPr lang="en-US" altLang="zh-CN" sz="1600" dirty="0">
                <a:ea typeface="方正公文黑体" panose="02000500000000000000" charset="-122"/>
              </a:rPr>
              <a:t>28181</a:t>
            </a:r>
            <a:endParaRPr lang="en-US" altLang="zh-CN" sz="1600" dirty="0">
              <a:ea typeface="方正公文黑体" panose="02000500000000000000" charset="-122"/>
            </a:endParaRPr>
          </a:p>
          <a:p>
            <a:pPr marL="125730" indent="-107950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zh-CN" altLang="en-US" sz="1600" dirty="0">
                <a:ea typeface="方正公文黑体" panose="02000500000000000000" charset="-122"/>
              </a:rPr>
              <a:t>支持莱斯、海信、盛世信控机接入</a:t>
            </a:r>
            <a:endParaRPr lang="en-US" altLang="zh-CN" sz="1600" dirty="0">
              <a:ea typeface="方正公文黑体" panose="02000500000000000000" charset="-122"/>
            </a:endParaRPr>
          </a:p>
        </p:txBody>
      </p:sp>
      <p:graphicFrame>
        <p:nvGraphicFramePr>
          <p:cNvPr id="18" name="表格 17"/>
          <p:cNvGraphicFramePr>
            <a:graphicFrameLocks noGrp="1"/>
          </p:cNvGraphicFramePr>
          <p:nvPr/>
        </p:nvGraphicFramePr>
        <p:xfrm>
          <a:off x="4491990" y="1014730"/>
          <a:ext cx="7448550" cy="57711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72610"/>
                <a:gridCol w="3075940"/>
              </a:tblGrid>
              <a:tr h="286344">
                <a:tc gridSpan="2">
                  <a:txBody>
                    <a:bodyPr/>
                    <a:lstStyle/>
                    <a:p>
                      <a:r>
                        <a:rPr lang="zh-CN" altLang="en-US" sz="1600" dirty="0">
                          <a:solidFill>
                            <a:schemeClr val="tx1"/>
                          </a:solidFill>
                          <a:ea typeface="方正公文黑体" panose="02000500000000000000"/>
                        </a:rPr>
                        <a:t>指标</a:t>
                      </a:r>
                      <a:endParaRPr lang="zh-CN" altLang="en-US" sz="1600" dirty="0">
                        <a:solidFill>
                          <a:schemeClr val="tx1"/>
                        </a:solidFill>
                        <a:ea typeface="方正公文黑体" panose="0200050000000000000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cPr/>
                </a:tc>
              </a:tr>
              <a:tr h="28634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600" dirty="0">
                          <a:effectLst/>
                          <a:ea typeface="方正公文黑体" panose="02000500000000000000"/>
                        </a:rPr>
                        <a:t>雷视融合轨迹跟踪正确率 ，机动车</a:t>
                      </a:r>
                      <a:endParaRPr lang="zh-CN" altLang="en-US" sz="1600" dirty="0">
                        <a:effectLst/>
                        <a:ea typeface="方正公文黑体" panose="02000500000000000000"/>
                      </a:endParaRPr>
                    </a:p>
                  </a:txBody>
                  <a:tcPr marL="14288" marR="14288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600">
                          <a:effectLst/>
                          <a:ea typeface="方正公文黑体" panose="02000500000000000000"/>
                        </a:rPr>
                        <a:t>&gt;90%</a:t>
                      </a:r>
                      <a:endParaRPr lang="en-US" altLang="zh-CN" sz="1600">
                        <a:effectLst/>
                        <a:ea typeface="方正公文黑体" panose="02000500000000000000"/>
                      </a:endParaRPr>
                    </a:p>
                  </a:txBody>
                  <a:tcPr marL="14288" marR="14288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459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600" dirty="0">
                          <a:effectLst/>
                          <a:ea typeface="方正公文黑体" panose="02000500000000000000"/>
                        </a:rPr>
                        <a:t>机动车目标捕获率</a:t>
                      </a:r>
                      <a:endParaRPr lang="zh-CN" altLang="en-US" sz="1600" dirty="0">
                        <a:effectLst/>
                        <a:ea typeface="方正公文黑体" panose="02000500000000000000"/>
                      </a:endParaRPr>
                    </a:p>
                  </a:txBody>
                  <a:tcPr marL="14288" marR="14288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600">
                          <a:effectLst/>
                          <a:ea typeface="方正公文黑体" panose="02000500000000000000"/>
                        </a:rPr>
                        <a:t>＞</a:t>
                      </a:r>
                      <a:r>
                        <a:rPr lang="en-US" altLang="zh-CN" sz="1600">
                          <a:effectLst/>
                          <a:ea typeface="方正公文黑体" panose="02000500000000000000"/>
                        </a:rPr>
                        <a:t>90%</a:t>
                      </a:r>
                      <a:endParaRPr lang="en-US" altLang="zh-CN" sz="1600">
                        <a:effectLst/>
                        <a:ea typeface="方正公文黑体" panose="02000500000000000000"/>
                      </a:endParaRPr>
                    </a:p>
                  </a:txBody>
                  <a:tcPr marL="14288" marR="14288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634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600">
                          <a:effectLst/>
                          <a:ea typeface="方正公文黑体" panose="02000500000000000000"/>
                        </a:rPr>
                        <a:t>车牌识别准确率</a:t>
                      </a:r>
                      <a:endParaRPr lang="zh-CN" altLang="en-US" sz="1600">
                        <a:effectLst/>
                        <a:ea typeface="方正公文黑体" panose="02000500000000000000"/>
                      </a:endParaRPr>
                    </a:p>
                  </a:txBody>
                  <a:tcPr marL="14288" marR="14288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600">
                          <a:effectLst/>
                          <a:ea typeface="方正公文黑体" panose="02000500000000000000"/>
                        </a:rPr>
                        <a:t>＞</a:t>
                      </a:r>
                      <a:r>
                        <a:rPr lang="en-US" altLang="zh-CN" sz="1600">
                          <a:effectLst/>
                          <a:ea typeface="方正公文黑体" panose="02000500000000000000"/>
                        </a:rPr>
                        <a:t>90%</a:t>
                      </a:r>
                      <a:endParaRPr lang="en-US" altLang="zh-CN" sz="1600">
                        <a:effectLst/>
                        <a:ea typeface="方正公文黑体" panose="02000500000000000000"/>
                      </a:endParaRPr>
                    </a:p>
                  </a:txBody>
                  <a:tcPr marL="14288" marR="14288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6344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zh-CN" alt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方正公文黑体" panose="02000500000000000000"/>
                          <a:cs typeface="+mn-cs"/>
                        </a:rPr>
                        <a:t>车道级准确率</a:t>
                      </a:r>
                      <a:endParaRPr lang="zh-CN" alt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方正公文黑体" panose="02000500000000000000"/>
                        <a:cs typeface="+mn-cs"/>
                      </a:endParaRPr>
                    </a:p>
                  </a:txBody>
                  <a:tcPr marL="14288" marR="14288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zh-CN" alt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方正公文黑体" panose="02000500000000000000"/>
                          <a:cs typeface="+mn-cs"/>
                        </a:rPr>
                        <a:t>小车≥</a:t>
                      </a:r>
                      <a:r>
                        <a:rPr lang="en-US" altLang="zh-CN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方正公文黑体" panose="02000500000000000000"/>
                          <a:cs typeface="+mn-cs"/>
                        </a:rPr>
                        <a:t>95%</a:t>
                      </a:r>
                      <a:endParaRPr lang="en-US" altLang="zh-CN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方正公文黑体" panose="02000500000000000000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buNone/>
                      </a:pPr>
                      <a:r>
                        <a:rPr lang="zh-CN" alt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方正公文黑体" panose="02000500000000000000"/>
                          <a:cs typeface="+mn-cs"/>
                        </a:rPr>
                        <a:t>大车≥</a:t>
                      </a:r>
                      <a:r>
                        <a:rPr lang="en-US" altLang="zh-CN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方正公文黑体" panose="02000500000000000000"/>
                          <a:cs typeface="+mn-cs"/>
                        </a:rPr>
                        <a:t>90%</a:t>
                      </a:r>
                      <a:endParaRPr lang="en-US" altLang="zh-CN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方正公文黑体" panose="02000500000000000000"/>
                        <a:cs typeface="+mn-cs"/>
                      </a:endParaRPr>
                    </a:p>
                  </a:txBody>
                  <a:tcPr marL="14288" marR="14288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4594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zh-CN" alt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方正公文黑体" panose="02000500000000000000"/>
                          <a:cs typeface="+mn-cs"/>
                        </a:rPr>
                        <a:t>车流量统计精度</a:t>
                      </a:r>
                      <a:endParaRPr lang="zh-CN" alt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方正公文黑体" panose="02000500000000000000"/>
                        <a:cs typeface="+mn-cs"/>
                      </a:endParaRPr>
                    </a:p>
                  </a:txBody>
                  <a:tcPr marL="14288" marR="14288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zh-CN" altLang="en-US" sz="16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方正公文黑体" panose="02000500000000000000"/>
                          <a:cs typeface="+mn-cs"/>
                        </a:rPr>
                        <a:t>＞</a:t>
                      </a:r>
                      <a:r>
                        <a:rPr lang="en-US" altLang="zh-CN" sz="16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方正公文黑体" panose="02000500000000000000"/>
                          <a:cs typeface="+mn-cs"/>
                        </a:rPr>
                        <a:t>95%</a:t>
                      </a:r>
                      <a:endParaRPr lang="en-US" altLang="zh-CN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方正公文黑体" panose="02000500000000000000"/>
                        <a:cs typeface="+mn-cs"/>
                      </a:endParaRPr>
                    </a:p>
                  </a:txBody>
                  <a:tcPr marL="14288" marR="14288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434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zh-CN" alt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方正公文黑体" panose="02000500000000000000"/>
                          <a:cs typeface="+mn-cs"/>
                        </a:rPr>
                        <a:t>平均速度统计精度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方正公文黑体" panose="02000500000000000000"/>
                        <a:cs typeface="+mn-cs"/>
                      </a:endParaRPr>
                    </a:p>
                  </a:txBody>
                  <a:tcPr marL="14288" marR="14288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zh-CN" alt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方正公文黑体" panose="02000500000000000000"/>
                          <a:cs typeface="+mn-cs"/>
                        </a:rPr>
                        <a:t>＞</a:t>
                      </a:r>
                      <a:r>
                        <a:rPr lang="en-US" altLang="zh-CN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方正公文黑体" panose="02000500000000000000"/>
                          <a:cs typeface="+mn-cs"/>
                        </a:rPr>
                        <a:t>95% </a:t>
                      </a:r>
                      <a:endParaRPr lang="en-US" altLang="zh-CN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方正公文黑体" panose="02000500000000000000"/>
                        <a:cs typeface="+mn-cs"/>
                      </a:endParaRPr>
                    </a:p>
                  </a:txBody>
                  <a:tcPr marL="14288" marR="14288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6344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zh-CN" alt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方正公文黑体" panose="02000500000000000000"/>
                          <a:cs typeface="+mn-cs"/>
                        </a:rPr>
                        <a:t>车型识别准确率</a:t>
                      </a:r>
                      <a:endParaRPr lang="zh-CN" alt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方正公文黑体" panose="02000500000000000000"/>
                        <a:cs typeface="+mn-cs"/>
                      </a:endParaRPr>
                    </a:p>
                  </a:txBody>
                  <a:tcPr marL="14288" marR="14288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zh-CN" alt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方正公文黑体" panose="02000500000000000000"/>
                          <a:cs typeface="+mn-cs"/>
                        </a:rPr>
                        <a:t>小车＞</a:t>
                      </a:r>
                      <a:r>
                        <a:rPr lang="en-US" altLang="zh-CN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方正公文黑体" panose="02000500000000000000"/>
                          <a:cs typeface="+mn-cs"/>
                        </a:rPr>
                        <a:t>95%</a:t>
                      </a:r>
                      <a:endParaRPr lang="en-US" altLang="zh-CN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方正公文黑体" panose="02000500000000000000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buNone/>
                      </a:pPr>
                      <a:r>
                        <a:rPr lang="zh-CN" alt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方正公文黑体" panose="02000500000000000000"/>
                          <a:cs typeface="+mn-cs"/>
                        </a:rPr>
                        <a:t>大车＞</a:t>
                      </a:r>
                      <a:r>
                        <a:rPr lang="en-US" altLang="zh-CN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方正公文黑体" panose="02000500000000000000"/>
                          <a:cs typeface="+mn-cs"/>
                        </a:rPr>
                        <a:t>90%</a:t>
                      </a:r>
                      <a:endParaRPr lang="en-US" altLang="zh-CN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方正公文黑体" panose="02000500000000000000"/>
                        <a:cs typeface="+mn-cs"/>
                      </a:endParaRPr>
                    </a:p>
                  </a:txBody>
                  <a:tcPr marL="14288" marR="14288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6344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zh-CN" alt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方正公文黑体" panose="02000500000000000000"/>
                          <a:cs typeface="+mn-cs"/>
                        </a:rPr>
                        <a:t>异常停车事件检测率</a:t>
                      </a:r>
                      <a:endParaRPr lang="zh-CN" alt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方正公文黑体" panose="02000500000000000000"/>
                        <a:cs typeface="+mn-cs"/>
                      </a:endParaRPr>
                    </a:p>
                  </a:txBody>
                  <a:tcPr marL="14288" marR="14288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zh-CN" altLang="en-US" sz="16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方正公文黑体" panose="02000500000000000000"/>
                          <a:cs typeface="+mn-cs"/>
                        </a:rPr>
                        <a:t>≥</a:t>
                      </a:r>
                      <a:r>
                        <a:rPr lang="en-US" altLang="zh-CN" sz="16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方正公文黑体" panose="02000500000000000000"/>
                          <a:cs typeface="+mn-cs"/>
                        </a:rPr>
                        <a:t>95%</a:t>
                      </a:r>
                      <a:endParaRPr lang="en-US" altLang="zh-CN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方正公文黑体" panose="02000500000000000000"/>
                        <a:cs typeface="+mn-cs"/>
                      </a:endParaRPr>
                    </a:p>
                  </a:txBody>
                  <a:tcPr marL="14288" marR="14288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6344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zh-CN" alt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方正公文黑体" panose="02000500000000000000"/>
                          <a:cs typeface="+mn-cs"/>
                        </a:rPr>
                        <a:t>拥堵事件检测率</a:t>
                      </a:r>
                      <a:endParaRPr lang="zh-CN" alt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方正公文黑体" panose="02000500000000000000"/>
                        <a:cs typeface="+mn-cs"/>
                      </a:endParaRPr>
                    </a:p>
                  </a:txBody>
                  <a:tcPr marL="14288" marR="14288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zh-CN" altLang="en-US" sz="16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方正公文黑体" panose="02000500000000000000"/>
                          <a:cs typeface="+mn-cs"/>
                        </a:rPr>
                        <a:t>≥</a:t>
                      </a:r>
                      <a:r>
                        <a:rPr lang="en-US" altLang="zh-CN" sz="16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方正公文黑体" panose="02000500000000000000"/>
                          <a:cs typeface="+mn-cs"/>
                        </a:rPr>
                        <a:t>95%</a:t>
                      </a:r>
                      <a:endParaRPr lang="en-US" altLang="zh-CN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方正公文黑体" panose="02000500000000000000"/>
                        <a:cs typeface="+mn-cs"/>
                      </a:endParaRPr>
                    </a:p>
                  </a:txBody>
                  <a:tcPr marL="14288" marR="14288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6344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zh-CN" alt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方正公文黑体" panose="02000500000000000000"/>
                          <a:cs typeface="+mn-cs"/>
                        </a:rPr>
                        <a:t>行人事件检测率</a:t>
                      </a:r>
                      <a:endParaRPr lang="zh-CN" alt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方正公文黑体" panose="02000500000000000000"/>
                        <a:cs typeface="+mn-cs"/>
                      </a:endParaRPr>
                    </a:p>
                  </a:txBody>
                  <a:tcPr marL="14288" marR="14288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zh-CN" alt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方正公文黑体" panose="02000500000000000000"/>
                          <a:cs typeface="+mn-cs"/>
                        </a:rPr>
                        <a:t>≥</a:t>
                      </a:r>
                      <a:r>
                        <a:rPr lang="en-US" altLang="zh-CN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方正公文黑体" panose="02000500000000000000"/>
                          <a:cs typeface="+mn-cs"/>
                        </a:rPr>
                        <a:t>95%</a:t>
                      </a:r>
                      <a:endParaRPr lang="en-US" altLang="zh-CN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方正公文黑体" panose="02000500000000000000"/>
                        <a:cs typeface="+mn-cs"/>
                      </a:endParaRPr>
                    </a:p>
                  </a:txBody>
                  <a:tcPr marL="14288" marR="14288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6344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zh-CN" altLang="en-US" sz="16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方正公文黑体" panose="02000500000000000000"/>
                          <a:cs typeface="+mn-cs"/>
                        </a:rPr>
                        <a:t>逆行事件检测率</a:t>
                      </a:r>
                      <a:endParaRPr lang="zh-CN" altLang="en-US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方正公文黑体" panose="02000500000000000000"/>
                        <a:cs typeface="+mn-cs"/>
                      </a:endParaRPr>
                    </a:p>
                  </a:txBody>
                  <a:tcPr marL="14288" marR="14288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zh-CN" alt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方正公文黑体" panose="02000500000000000000"/>
                          <a:cs typeface="+mn-cs"/>
                        </a:rPr>
                        <a:t>≥</a:t>
                      </a:r>
                      <a:r>
                        <a:rPr lang="en-US" altLang="zh-CN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方正公文黑体" panose="02000500000000000000"/>
                          <a:cs typeface="+mn-cs"/>
                        </a:rPr>
                        <a:t>95%</a:t>
                      </a:r>
                      <a:endParaRPr lang="en-US" altLang="zh-CN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方正公文黑体" panose="02000500000000000000"/>
                        <a:cs typeface="+mn-cs"/>
                      </a:endParaRPr>
                    </a:p>
                  </a:txBody>
                  <a:tcPr marL="14288" marR="14288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6344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zh-CN" alt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方正公文黑体" panose="02000500000000000000"/>
                          <a:cs typeface="+mn-cs"/>
                        </a:rPr>
                        <a:t>超速事件检测率</a:t>
                      </a:r>
                      <a:endParaRPr lang="zh-CN" alt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方正公文黑体" panose="02000500000000000000"/>
                        <a:cs typeface="+mn-cs"/>
                      </a:endParaRPr>
                    </a:p>
                  </a:txBody>
                  <a:tcPr marL="14288" marR="14288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zh-CN" alt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方正公文黑体" panose="02000500000000000000"/>
                          <a:cs typeface="+mn-cs"/>
                        </a:rPr>
                        <a:t>≥</a:t>
                      </a:r>
                      <a:r>
                        <a:rPr lang="en-US" altLang="zh-CN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方正公文黑体" panose="02000500000000000000"/>
                          <a:cs typeface="+mn-cs"/>
                        </a:rPr>
                        <a:t>95%</a:t>
                      </a:r>
                      <a:endParaRPr lang="en-US" altLang="zh-CN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方正公文黑体" panose="02000500000000000000"/>
                        <a:cs typeface="+mn-cs"/>
                      </a:endParaRPr>
                    </a:p>
                  </a:txBody>
                  <a:tcPr marL="14288" marR="14288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6344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zh-CN" alt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方正公文黑体" panose="02000500000000000000"/>
                          <a:cs typeface="+mn-cs"/>
                        </a:rPr>
                        <a:t>低速事件检测率</a:t>
                      </a:r>
                      <a:endParaRPr lang="zh-CN" alt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方正公文黑体" panose="02000500000000000000"/>
                        <a:cs typeface="+mn-cs"/>
                      </a:endParaRPr>
                    </a:p>
                  </a:txBody>
                  <a:tcPr marL="14288" marR="14288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zh-CN" alt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方正公文黑体" panose="02000500000000000000"/>
                          <a:cs typeface="+mn-cs"/>
                        </a:rPr>
                        <a:t>≥</a:t>
                      </a:r>
                      <a:r>
                        <a:rPr lang="en-US" altLang="zh-CN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方正公文黑体" panose="02000500000000000000"/>
                          <a:cs typeface="+mn-cs"/>
                        </a:rPr>
                        <a:t>95%</a:t>
                      </a:r>
                      <a:endParaRPr lang="en-US" altLang="zh-CN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方正公文黑体" panose="02000500000000000000"/>
                        <a:cs typeface="+mn-cs"/>
                      </a:endParaRPr>
                    </a:p>
                  </a:txBody>
                  <a:tcPr marL="14288" marR="14288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6344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zh-CN" alt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方正公文黑体" panose="02000500000000000000"/>
                          <a:cs typeface="+mn-cs"/>
                        </a:rPr>
                        <a:t>时间占有率准确率</a:t>
                      </a:r>
                      <a:endParaRPr lang="zh-CN" alt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方正公文黑体" panose="02000500000000000000"/>
                        <a:cs typeface="+mn-cs"/>
                      </a:endParaRPr>
                    </a:p>
                  </a:txBody>
                  <a:tcPr marL="14288" marR="14288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altLang="zh-CN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方正公文黑体" panose="02000500000000000000"/>
                          <a:cs typeface="+mn-cs"/>
                        </a:rPr>
                        <a:t>&gt;90%</a:t>
                      </a:r>
                      <a:endParaRPr lang="en-US" altLang="zh-CN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方正公文黑体" panose="02000500000000000000"/>
                        <a:cs typeface="+mn-cs"/>
                      </a:endParaRPr>
                    </a:p>
                  </a:txBody>
                  <a:tcPr marL="14288" marR="14288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6344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zh-CN" altLang="en-US" sz="16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方正公文黑体" panose="02000500000000000000"/>
                          <a:cs typeface="+mn-cs"/>
                        </a:rPr>
                        <a:t>车流量准确率</a:t>
                      </a:r>
                      <a:endParaRPr lang="zh-CN" altLang="en-US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方正公文黑体" panose="02000500000000000000"/>
                        <a:cs typeface="+mn-cs"/>
                      </a:endParaRPr>
                    </a:p>
                  </a:txBody>
                  <a:tcPr marL="14288" marR="14288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altLang="zh-CN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方正公文黑体" panose="02000500000000000000"/>
                          <a:cs typeface="+mn-cs"/>
                        </a:rPr>
                        <a:t>&gt;95%</a:t>
                      </a:r>
                      <a:endParaRPr lang="en-US" altLang="zh-CN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方正公文黑体" panose="02000500000000000000"/>
                        <a:cs typeface="+mn-cs"/>
                      </a:endParaRPr>
                    </a:p>
                  </a:txBody>
                  <a:tcPr marL="14288" marR="14288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6344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zh-CN" altLang="en-US" sz="16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方正公文黑体" panose="02000500000000000000"/>
                          <a:cs typeface="+mn-cs"/>
                        </a:rPr>
                        <a:t>排队长度准确率</a:t>
                      </a:r>
                      <a:endParaRPr lang="zh-CN" altLang="en-US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方正公文黑体" panose="02000500000000000000"/>
                        <a:cs typeface="+mn-cs"/>
                      </a:endParaRPr>
                    </a:p>
                  </a:txBody>
                  <a:tcPr marL="14288" marR="14288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zh-CN" alt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方正公文黑体" panose="02000500000000000000"/>
                          <a:cs typeface="+mn-cs"/>
                        </a:rPr>
                        <a:t>＞</a:t>
                      </a:r>
                      <a:r>
                        <a:rPr lang="en-US" altLang="zh-CN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方正公文黑体" panose="02000500000000000000"/>
                          <a:cs typeface="+mn-cs"/>
                        </a:rPr>
                        <a:t>90%</a:t>
                      </a:r>
                      <a:endParaRPr lang="en-US" altLang="zh-CN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方正公文黑体" panose="02000500000000000000"/>
                        <a:cs typeface="+mn-cs"/>
                      </a:endParaRPr>
                    </a:p>
                  </a:txBody>
                  <a:tcPr marL="14288" marR="14288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custDataLst>
      <p:tags r:id="rId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3"/>
          <p:cNvSpPr txBox="1"/>
          <p:nvPr>
            <p:custDataLst>
              <p:tags r:id="rId1"/>
            </p:custDataLst>
          </p:nvPr>
        </p:nvSpPr>
        <p:spPr>
          <a:xfrm>
            <a:off x="-1905" y="3175"/>
            <a:ext cx="12193270" cy="797560"/>
          </a:xfrm>
          <a:prstGeom prst="rect">
            <a:avLst/>
          </a:prstGeom>
          <a:gradFill>
            <a:gsLst>
              <a:gs pos="0">
                <a:schemeClr val="bg1"/>
              </a:gs>
              <a:gs pos="82000">
                <a:schemeClr val="accent1">
                  <a:lumMod val="30000"/>
                  <a:lumOff val="70000"/>
                </a:schemeClr>
              </a:gs>
            </a:gsLst>
            <a:lin ang="10800000"/>
          </a:gradFill>
        </p:spPr>
        <p:txBody>
          <a:bodyPr wrap="square" rtlCol="0">
            <a:noAutofit/>
          </a:bodyPr>
          <a:lstStyle/>
          <a:p>
            <a:endParaRPr lang="zh-CN" altLang="en-US"/>
          </a:p>
        </p:txBody>
      </p:sp>
      <p:pic>
        <p:nvPicPr>
          <p:cNvPr id="180" name="图片 179" descr="图片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 rot="5400000">
            <a:off x="12065" y="5626735"/>
            <a:ext cx="1212215" cy="1139190"/>
          </a:xfrm>
          <a:prstGeom prst="rect">
            <a:avLst/>
          </a:prstGeom>
        </p:spPr>
      </p:pic>
      <p:sp>
        <p:nvSpPr>
          <p:cNvPr id="46" name="文本框 45"/>
          <p:cNvSpPr txBox="1"/>
          <p:nvPr>
            <p:custDataLst>
              <p:tags r:id="rId4"/>
            </p:custDataLst>
          </p:nvPr>
        </p:nvSpPr>
        <p:spPr>
          <a:xfrm>
            <a:off x="898525" y="153443"/>
            <a:ext cx="3416320" cy="565604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 dirty="0"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雷视一体机规格介绍</a:t>
            </a:r>
            <a:endParaRPr lang="en-US" altLang="zh-CN" sz="2800" b="1" dirty="0"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48" name="图片 47" descr="343439383331393b343531383739303bb2fac6b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12115" y="247650"/>
            <a:ext cx="492760" cy="492760"/>
          </a:xfrm>
          <a:prstGeom prst="rect">
            <a:avLst/>
          </a:prstGeom>
        </p:spPr>
      </p:pic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204108" y="984885"/>
          <a:ext cx="11614785" cy="566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3948"/>
                <a:gridCol w="8940616"/>
              </a:tblGrid>
              <a:tr h="0">
                <a:tc gridSpan="2"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tx1"/>
                          </a:solidFill>
                          <a:ea typeface="方正公文黑体" panose="02000500000000000000"/>
                        </a:rPr>
                        <a:t>雷达参数</a:t>
                      </a:r>
                      <a:endParaRPr lang="zh-CN" altLang="en-US" sz="1200" dirty="0">
                        <a:solidFill>
                          <a:schemeClr val="tx1"/>
                        </a:solidFill>
                        <a:ea typeface="方正公文黑体" panose="0200050000000000000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cPr/>
                </a:tc>
              </a:tr>
              <a:tr h="22336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方正公文黑体" panose="02000500000000000000"/>
                          <a:cs typeface="+mn-cs"/>
                        </a:rPr>
                        <a:t>工作频率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方正公文黑体" panose="02000500000000000000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方正公文黑体" panose="02000500000000000000"/>
                          <a:cs typeface="+mn-cs"/>
                        </a:rPr>
                        <a:t>80GHZ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方正公文黑体" panose="02000500000000000000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336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方正公文黑体" panose="02000500000000000000"/>
                          <a:cs typeface="+mn-cs"/>
                        </a:rPr>
                        <a:t>波束角度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方正公文黑体" panose="02000500000000000000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方正公文黑体" panose="02000500000000000000"/>
                          <a:cs typeface="+mn-cs"/>
                        </a:rPr>
                        <a:t>大角度</a:t>
                      </a: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方正公文黑体" panose="02000500000000000000"/>
                          <a:cs typeface="+mn-cs"/>
                        </a:rPr>
                        <a:t>90</a:t>
                      </a:r>
                      <a:r>
                        <a:rPr lang="zh-CN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方正公文黑体" panose="02000500000000000000"/>
                          <a:cs typeface="+mn-cs"/>
                        </a:rPr>
                        <a:t>°</a:t>
                      </a: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方正公文黑体" panose="02000500000000000000"/>
                          <a:cs typeface="+mn-cs"/>
                        </a:rPr>
                        <a:t>*20</a:t>
                      </a:r>
                      <a:r>
                        <a:rPr lang="zh-CN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方正公文黑体" panose="02000500000000000000"/>
                          <a:cs typeface="+mn-cs"/>
                        </a:rPr>
                        <a:t>°</a:t>
                      </a:r>
                      <a:r>
                        <a:rPr lang="zh-CN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方正公文黑体" panose="02000500000000000000"/>
                          <a:cs typeface="+mn-cs"/>
                        </a:rPr>
                        <a:t>；小角度</a:t>
                      </a: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方正公文黑体" panose="02000500000000000000"/>
                          <a:cs typeface="+mn-cs"/>
                        </a:rPr>
                        <a:t>16</a:t>
                      </a:r>
                      <a:r>
                        <a:rPr lang="zh-CN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方正公文黑体" panose="02000500000000000000"/>
                          <a:cs typeface="+mn-cs"/>
                        </a:rPr>
                        <a:t>°</a:t>
                      </a: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方正公文黑体" panose="02000500000000000000"/>
                          <a:cs typeface="+mn-cs"/>
                        </a:rPr>
                        <a:t>*10</a:t>
                      </a:r>
                      <a:r>
                        <a:rPr lang="zh-CN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方正公文黑体" panose="02000500000000000000"/>
                          <a:cs typeface="+mn-cs"/>
                        </a:rPr>
                        <a:t>°</a:t>
                      </a:r>
                      <a:endParaRPr lang="zh-CN" altLang="zh-CN" sz="1200" kern="1200" dirty="0">
                        <a:solidFill>
                          <a:schemeClr val="dk1"/>
                        </a:solidFill>
                        <a:latin typeface="+mn-lt"/>
                        <a:ea typeface="方正公文黑体" panose="02000500000000000000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3365"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ea typeface="方正公文黑体" panose="02000500000000000000"/>
                        </a:rPr>
                        <a:t>探测距离</a:t>
                      </a:r>
                      <a:endParaRPr lang="zh-CN" altLang="en-US" sz="1200" dirty="0">
                        <a:ea typeface="方正公文黑体" panose="0200050000000000000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ea typeface="方正公文黑体" panose="02000500000000000000"/>
                        </a:rPr>
                        <a:t>500m</a:t>
                      </a:r>
                      <a:endParaRPr lang="zh-CN" altLang="en-US" sz="1200" dirty="0">
                        <a:ea typeface="方正公文黑体" panose="0200050000000000000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3365"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ea typeface="方正公文黑体" panose="02000500000000000000"/>
                        </a:rPr>
                        <a:t>速度范围</a:t>
                      </a:r>
                      <a:endParaRPr lang="zh-CN" altLang="en-US" sz="1200" dirty="0">
                        <a:ea typeface="方正公文黑体" panose="0200050000000000000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ea typeface="方正公文黑体" panose="02000500000000000000"/>
                        </a:rPr>
                        <a:t>-200km/h~200km/h</a:t>
                      </a:r>
                      <a:endParaRPr lang="zh-CN" altLang="en-US" sz="1200" dirty="0">
                        <a:ea typeface="方正公文黑体" panose="0200050000000000000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3365"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ea typeface="方正公文黑体" panose="02000500000000000000"/>
                        </a:rPr>
                        <a:t>速度精度</a:t>
                      </a:r>
                      <a:endParaRPr lang="zh-CN" altLang="en-US" sz="1200" dirty="0">
                        <a:ea typeface="方正公文黑体" panose="0200050000000000000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ea typeface="方正公文黑体" panose="02000500000000000000"/>
                        </a:rPr>
                        <a:t>0.3km/h</a:t>
                      </a:r>
                      <a:endParaRPr lang="zh-CN" altLang="en-US" sz="1200" dirty="0">
                        <a:ea typeface="方正公文黑体" panose="0200050000000000000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3365"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ea typeface="方正公文黑体" panose="02000500000000000000"/>
                        </a:rPr>
                        <a:t>检测目标数</a:t>
                      </a:r>
                      <a:endParaRPr lang="zh-CN" altLang="en-US" sz="1200" dirty="0">
                        <a:ea typeface="方正公文黑体" panose="0200050000000000000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ea typeface="方正公文黑体" panose="02000500000000000000"/>
                        </a:rPr>
                        <a:t>≥</a:t>
                      </a:r>
                      <a:r>
                        <a:rPr lang="en-US" altLang="zh-CN" sz="1200" dirty="0">
                          <a:ea typeface="方正公文黑体" panose="02000500000000000000"/>
                        </a:rPr>
                        <a:t>256</a:t>
                      </a:r>
                      <a:endParaRPr lang="zh-CN" altLang="en-US" sz="1200" dirty="0">
                        <a:ea typeface="方正公文黑体" panose="0200050000000000000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3365">
                <a:tc gridSpan="2">
                  <a:txBody>
                    <a:bodyPr/>
                    <a:lstStyle/>
                    <a:p>
                      <a:r>
                        <a:rPr lang="zh-CN" altLang="en-US" sz="1200" dirty="0">
                          <a:ea typeface="方正公文黑体" panose="02000500000000000000"/>
                        </a:rPr>
                        <a:t>摄像头</a:t>
                      </a:r>
                      <a:endParaRPr lang="zh-CN" altLang="en-US" sz="1200" dirty="0">
                        <a:ea typeface="方正公文黑体" panose="0200050000000000000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223365"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ea typeface="方正公文黑体" panose="02000500000000000000"/>
                        </a:rPr>
                        <a:t>镜头类型</a:t>
                      </a:r>
                      <a:endParaRPr lang="zh-CN" altLang="en-US" sz="1200" dirty="0">
                        <a:ea typeface="方正公文黑体" panose="0200050000000000000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ea typeface="方正公文黑体" panose="02000500000000000000"/>
                        </a:rPr>
                        <a:t>双目定焦</a:t>
                      </a:r>
                      <a:endParaRPr lang="zh-CN" altLang="en-US" sz="1200" dirty="0">
                        <a:ea typeface="方正公文黑体" panose="0200050000000000000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3365"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ea typeface="方正公文黑体" panose="02000500000000000000"/>
                        </a:rPr>
                        <a:t>覆盖范围</a:t>
                      </a:r>
                      <a:endParaRPr lang="zh-CN" altLang="en-US" sz="1200" dirty="0">
                        <a:ea typeface="方正公文黑体" panose="0200050000000000000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ea typeface="方正公文黑体" panose="02000500000000000000"/>
                        </a:rPr>
                        <a:t>长焦覆盖</a:t>
                      </a:r>
                      <a:r>
                        <a:rPr lang="en-US" altLang="zh-CN" sz="1200" dirty="0">
                          <a:ea typeface="方正公文黑体" panose="02000500000000000000"/>
                        </a:rPr>
                        <a:t>350m</a:t>
                      </a:r>
                      <a:r>
                        <a:rPr lang="zh-CN" altLang="en-US" sz="1200" dirty="0">
                          <a:ea typeface="方正公文黑体" panose="02000500000000000000"/>
                        </a:rPr>
                        <a:t>范围，短焦覆盖</a:t>
                      </a:r>
                      <a:r>
                        <a:rPr lang="en-US" altLang="zh-CN" sz="1200" dirty="0">
                          <a:ea typeface="方正公文黑体" panose="02000500000000000000"/>
                        </a:rPr>
                        <a:t>100m</a:t>
                      </a:r>
                      <a:r>
                        <a:rPr lang="zh-CN" altLang="en-US" sz="1200" dirty="0">
                          <a:ea typeface="方正公文黑体" panose="02000500000000000000"/>
                        </a:rPr>
                        <a:t>范围 </a:t>
                      </a:r>
                      <a:endParaRPr lang="zh-CN" altLang="en-US" sz="1200" dirty="0">
                        <a:ea typeface="方正公文黑体" panose="0200050000000000000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3365"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ea typeface="方正公文黑体" panose="02000500000000000000"/>
                        </a:rPr>
                        <a:t>传感器类型</a:t>
                      </a:r>
                      <a:endParaRPr lang="zh-CN" altLang="en-US" sz="1200" dirty="0">
                        <a:ea typeface="方正公文黑体" panose="0200050000000000000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ea typeface="方正公文黑体" panose="02000500000000000000"/>
                        </a:rPr>
                        <a:t>CMOS</a:t>
                      </a:r>
                      <a:r>
                        <a:rPr lang="zh-CN" altLang="en-US" sz="1200" dirty="0">
                          <a:ea typeface="方正公文黑体" panose="02000500000000000000"/>
                        </a:rPr>
                        <a:t>不小于</a:t>
                      </a:r>
                      <a:r>
                        <a:rPr lang="en-US" altLang="zh-CN" sz="1200" dirty="0">
                          <a:ea typeface="方正公文黑体" panose="02000500000000000000"/>
                        </a:rPr>
                        <a:t>1/1.8</a:t>
                      </a:r>
                      <a:r>
                        <a:rPr lang="zh-CN" altLang="en-US" sz="1200" dirty="0">
                          <a:ea typeface="方正公文黑体" panose="02000500000000000000"/>
                        </a:rPr>
                        <a:t>英寸</a:t>
                      </a:r>
                      <a:r>
                        <a:rPr lang="en-US" altLang="zh-CN" sz="1200" dirty="0">
                          <a:ea typeface="方正公文黑体" panose="02000500000000000000"/>
                        </a:rPr>
                        <a:t>,</a:t>
                      </a:r>
                      <a:r>
                        <a:rPr lang="zh-CN" altLang="en-US" sz="1200" dirty="0">
                          <a:ea typeface="方正公文黑体" panose="02000500000000000000"/>
                        </a:rPr>
                        <a:t>有效像素不小于</a:t>
                      </a:r>
                      <a:r>
                        <a:rPr lang="en-US" altLang="zh-CN" sz="1200" dirty="0">
                          <a:ea typeface="方正公文黑体" panose="02000500000000000000"/>
                        </a:rPr>
                        <a:t>8MP</a:t>
                      </a:r>
                      <a:endParaRPr lang="zh-CN" altLang="en-US" sz="1200" dirty="0">
                        <a:ea typeface="方正公文黑体" panose="0200050000000000000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3365"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ea typeface="方正公文黑体" panose="02000500000000000000"/>
                        </a:rPr>
                        <a:t>最大图像尺寸</a:t>
                      </a:r>
                      <a:endParaRPr lang="zh-CN" altLang="en-US" sz="1200" dirty="0">
                        <a:ea typeface="方正公文黑体" panose="0200050000000000000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ea typeface="方正公文黑体" panose="02000500000000000000"/>
                        </a:rPr>
                        <a:t>3840x2160</a:t>
                      </a:r>
                      <a:endParaRPr lang="zh-CN" altLang="en-US" sz="1200" dirty="0">
                        <a:ea typeface="方正公文黑体" panose="0200050000000000000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3365"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ea typeface="方正公文黑体" panose="02000500000000000000"/>
                        </a:rPr>
                        <a:t>光圈</a:t>
                      </a:r>
                      <a:endParaRPr lang="zh-CN" altLang="en-US" sz="1200" dirty="0">
                        <a:ea typeface="方正公文黑体" panose="0200050000000000000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ea typeface="方正公文黑体" panose="02000500000000000000"/>
                        </a:rPr>
                        <a:t>F1.4</a:t>
                      </a:r>
                      <a:endParaRPr lang="zh-CN" altLang="en-US" sz="1200" dirty="0">
                        <a:ea typeface="方正公文黑体" panose="0200050000000000000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336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等线" panose="02010600030101010101" charset="-122"/>
                          <a:ea typeface="方正公文黑体" panose="02000500000000000000"/>
                          <a:cs typeface="+mn-cs"/>
                        </a:rPr>
                        <a:t>一体机</a:t>
                      </a:r>
                      <a:endParaRPr kumimoji="0" lang="zh-CN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等线" panose="02010600030101010101" charset="-122"/>
                        <a:ea typeface="方正公文黑体" panose="02000500000000000000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3365"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ea typeface="方正公文黑体" panose="02000500000000000000"/>
                        </a:rPr>
                        <a:t>交通协议</a:t>
                      </a:r>
                      <a:endParaRPr lang="zh-CN" altLang="en-US" sz="1200" dirty="0">
                        <a:ea typeface="方正公文黑体" panose="0200050000000000000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altLang="zh-CN" sz="1200" dirty="0">
                          <a:ea typeface="方正公文黑体" panose="02000500000000000000"/>
                        </a:rPr>
                        <a:t>GB/T 28181</a:t>
                      </a:r>
                      <a:r>
                        <a:rPr lang="zh-CN" altLang="en-US" sz="1200" dirty="0">
                          <a:ea typeface="方正公文黑体" panose="02000500000000000000"/>
                        </a:rPr>
                        <a:t>，</a:t>
                      </a:r>
                      <a:r>
                        <a:rPr lang="de-DE" altLang="zh-CN" sz="1200" dirty="0">
                          <a:ea typeface="方正公文黑体" panose="02000500000000000000"/>
                        </a:rPr>
                        <a:t>GA/T 1400</a:t>
                      </a:r>
                      <a:r>
                        <a:rPr lang="zh-CN" altLang="en-US" sz="1200" dirty="0">
                          <a:ea typeface="方正公文黑体" panose="02000500000000000000"/>
                        </a:rPr>
                        <a:t>，</a:t>
                      </a:r>
                      <a:r>
                        <a:rPr lang="en-US" altLang="zh-CN" sz="1200" dirty="0">
                          <a:ea typeface="方正公文黑体" panose="02000500000000000000"/>
                        </a:rPr>
                        <a:t>GA/T 920</a:t>
                      </a:r>
                      <a:endParaRPr lang="en-US" altLang="zh-CN" sz="1200" dirty="0">
                        <a:ea typeface="方正公文黑体" panose="02000500000000000000"/>
                      </a:endParaRPr>
                    </a:p>
                    <a:p>
                      <a:r>
                        <a:rPr lang="zh-CN" altLang="en-US" sz="1200" dirty="0">
                          <a:ea typeface="方正公文黑体" panose="02000500000000000000"/>
                        </a:rPr>
                        <a:t>支持市面主流品牌信控机接入</a:t>
                      </a:r>
                      <a:endParaRPr lang="zh-CN" altLang="en-US" sz="1200" dirty="0">
                        <a:ea typeface="方正公文黑体" panose="0200050000000000000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3365"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ea typeface="方正公文黑体" panose="02000500000000000000"/>
                        </a:rPr>
                        <a:t>网络协议</a:t>
                      </a:r>
                      <a:endParaRPr lang="zh-CN" altLang="en-US" sz="1200" dirty="0">
                        <a:ea typeface="方正公文黑体" panose="0200050000000000000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ea typeface="方正公文黑体" panose="02000500000000000000"/>
                        </a:rPr>
                        <a:t>支持 </a:t>
                      </a:r>
                      <a:r>
                        <a:rPr lang="en-US" altLang="zh-CN" sz="1200" dirty="0" err="1">
                          <a:ea typeface="方正公文黑体" panose="02000500000000000000"/>
                        </a:rPr>
                        <a:t>Websocket</a:t>
                      </a:r>
                      <a:r>
                        <a:rPr lang="zh-CN" altLang="en-US" sz="1200" dirty="0">
                          <a:ea typeface="方正公文黑体" panose="02000500000000000000"/>
                        </a:rPr>
                        <a:t>、</a:t>
                      </a:r>
                      <a:r>
                        <a:rPr lang="en-US" altLang="zh-CN" sz="1200" dirty="0">
                          <a:ea typeface="方正公文黑体" panose="02000500000000000000"/>
                        </a:rPr>
                        <a:t>SSH  TCP</a:t>
                      </a:r>
                      <a:r>
                        <a:rPr lang="zh-CN" altLang="en-US" sz="1200" dirty="0">
                          <a:ea typeface="方正公文黑体" panose="02000500000000000000"/>
                        </a:rPr>
                        <a:t>，</a:t>
                      </a:r>
                      <a:r>
                        <a:rPr lang="en-US" altLang="zh-CN" sz="1200" dirty="0">
                          <a:ea typeface="方正公文黑体" panose="02000500000000000000"/>
                        </a:rPr>
                        <a:t>UDP</a:t>
                      </a:r>
                      <a:r>
                        <a:rPr lang="zh-CN" altLang="en-US" sz="1200" dirty="0">
                          <a:ea typeface="方正公文黑体" panose="02000500000000000000"/>
                        </a:rPr>
                        <a:t>，</a:t>
                      </a:r>
                      <a:r>
                        <a:rPr lang="en-US" altLang="zh-CN" sz="1200" dirty="0">
                          <a:ea typeface="方正公文黑体" panose="02000500000000000000"/>
                        </a:rPr>
                        <a:t>IPv4</a:t>
                      </a:r>
                      <a:r>
                        <a:rPr lang="zh-CN" altLang="en-US" sz="1200" dirty="0">
                          <a:ea typeface="方正公文黑体" panose="02000500000000000000"/>
                        </a:rPr>
                        <a:t>，</a:t>
                      </a:r>
                      <a:r>
                        <a:rPr lang="en-US" altLang="zh-CN" sz="1200" dirty="0">
                          <a:ea typeface="方正公文黑体" panose="02000500000000000000"/>
                        </a:rPr>
                        <a:t>HTTP</a:t>
                      </a:r>
                      <a:r>
                        <a:rPr lang="zh-CN" altLang="en-US" sz="1200" dirty="0">
                          <a:ea typeface="方正公文黑体" panose="02000500000000000000"/>
                        </a:rPr>
                        <a:t>，</a:t>
                      </a:r>
                      <a:r>
                        <a:rPr lang="en-US" altLang="zh-CN" sz="1200" dirty="0">
                          <a:ea typeface="方正公文黑体" panose="02000500000000000000"/>
                        </a:rPr>
                        <a:t>SNMP</a:t>
                      </a:r>
                      <a:endParaRPr lang="zh-CN" altLang="en-US" sz="1200" dirty="0">
                        <a:ea typeface="方正公文黑体" panose="0200050000000000000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3365"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ea typeface="方正公文黑体" panose="02000500000000000000"/>
                        </a:rPr>
                        <a:t>支持浏览器</a:t>
                      </a:r>
                      <a:endParaRPr lang="zh-CN" altLang="en-US" sz="1200" dirty="0">
                        <a:ea typeface="方正公文黑体" panose="0200050000000000000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ea typeface="方正公文黑体" panose="02000500000000000000"/>
                        </a:rPr>
                        <a:t>支持</a:t>
                      </a:r>
                      <a:r>
                        <a:rPr lang="en-US" altLang="zh-CN" sz="1200" dirty="0">
                          <a:ea typeface="方正公文黑体" panose="02000500000000000000"/>
                        </a:rPr>
                        <a:t>Edge/chrome</a:t>
                      </a:r>
                      <a:r>
                        <a:rPr lang="zh-CN" altLang="en-US" sz="1200" dirty="0">
                          <a:ea typeface="方正公文黑体" panose="02000500000000000000"/>
                        </a:rPr>
                        <a:t>等主流传感器，支持</a:t>
                      </a:r>
                      <a:r>
                        <a:rPr lang="en-US" altLang="zh-CN" sz="1200" dirty="0">
                          <a:ea typeface="方正公文黑体" panose="02000500000000000000"/>
                        </a:rPr>
                        <a:t>win11</a:t>
                      </a:r>
                      <a:r>
                        <a:rPr lang="zh-CN" altLang="en-US" sz="1200" dirty="0">
                          <a:ea typeface="方正公文黑体" panose="02000500000000000000"/>
                        </a:rPr>
                        <a:t>、</a:t>
                      </a:r>
                      <a:r>
                        <a:rPr lang="en-US" altLang="zh-CN" sz="1200" dirty="0">
                          <a:ea typeface="方正公文黑体" panose="02000500000000000000"/>
                        </a:rPr>
                        <a:t>win10</a:t>
                      </a:r>
                      <a:endParaRPr lang="zh-CN" altLang="en-US" sz="1200" dirty="0">
                        <a:ea typeface="方正公文黑体" panose="0200050000000000000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3365"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ea typeface="方正公文黑体" panose="02000500000000000000"/>
                        </a:rPr>
                        <a:t>管理与维护</a:t>
                      </a:r>
                      <a:endParaRPr lang="zh-CN" altLang="en-US" sz="1200" dirty="0">
                        <a:ea typeface="方正公文黑体" panose="0200050000000000000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ea typeface="方正公文黑体" panose="02000500000000000000"/>
                        </a:rPr>
                        <a:t>WEB</a:t>
                      </a:r>
                      <a:r>
                        <a:rPr lang="zh-CN" altLang="en-US" sz="1200" dirty="0">
                          <a:ea typeface="方正公文黑体" panose="02000500000000000000"/>
                        </a:rPr>
                        <a:t>支持无插件预览，支持软件升级，</a:t>
                      </a:r>
                      <a:r>
                        <a:rPr lang="en-US" altLang="zh-CN" sz="1200" dirty="0">
                          <a:ea typeface="方正公文黑体" panose="02000500000000000000"/>
                        </a:rPr>
                        <a:t>Web</a:t>
                      </a:r>
                      <a:r>
                        <a:rPr lang="zh-CN" altLang="en-US" sz="1200" dirty="0">
                          <a:ea typeface="方正公文黑体" panose="02000500000000000000"/>
                        </a:rPr>
                        <a:t>升级</a:t>
                      </a:r>
                      <a:endParaRPr lang="zh-CN" altLang="en-US" sz="1200" dirty="0">
                        <a:ea typeface="方正公文黑体" panose="0200050000000000000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3365">
                <a:tc>
                  <a:txBody>
                    <a:bodyPr/>
                    <a:p>
                      <a:r>
                        <a:rPr lang="zh-CN" altLang="en-US" sz="1200" dirty="0">
                          <a:ea typeface="方正公文黑体" panose="02000500000000000000"/>
                        </a:rPr>
                        <a:t>覆盖车道</a:t>
                      </a:r>
                      <a:endParaRPr lang="zh-CN" altLang="en-US" sz="1200" dirty="0">
                        <a:ea typeface="方正公文黑体" panose="0200050000000000000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en-US" altLang="zh-CN" sz="1200" dirty="0">
                          <a:ea typeface="方正公文黑体" panose="02000500000000000000"/>
                        </a:rPr>
                        <a:t>6</a:t>
                      </a:r>
                      <a:r>
                        <a:rPr lang="zh-CN" altLang="en-US" sz="1200" dirty="0">
                          <a:ea typeface="方正公文黑体" panose="02000500000000000000"/>
                        </a:rPr>
                        <a:t>车道</a:t>
                      </a:r>
                      <a:endParaRPr lang="zh-CN" altLang="en-US" sz="1200" dirty="0">
                        <a:ea typeface="方正公文黑体" panose="0200050000000000000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custDataLst>
      <p:tags r:id="rId7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SLIDE_BK_DARK_LIGHT" val=""/>
  <p:tag name="KSO_WM_SLIDE_BACKGROUND_TYPE" val="general"/>
  <p:tag name="KSO_WM_SPECIAL_SOURCE" val="bdnull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BEAUTIFY_FLAG" val=""/>
</p:tagLst>
</file>

<file path=ppt/tags/tag15.xml><?xml version="1.0" encoding="utf-8"?>
<p:tagLst xmlns:p="http://schemas.openxmlformats.org/presentationml/2006/main">
  <p:tag name="KSO_WM_SLIDE_BK_DARK_LIGHT" val=""/>
  <p:tag name="KSO_WM_SLIDE_BACKGROUND_TYPE" val="general"/>
  <p:tag name="KSO_WM_SPECIAL_SOURCE" val="bdnull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SLIDE_BK_DARK_LIGHT" val=""/>
  <p:tag name="KSO_WM_SLIDE_BACKGROUND_TYPE" val="general"/>
  <p:tag name="KSO_WM_SPECIAL_SOURCE" val="bdnull"/>
</p:tagLst>
</file>

<file path=ppt/tags/tag21.xml><?xml version="1.0" encoding="utf-8"?>
<p:tagLst xmlns:p="http://schemas.openxmlformats.org/presentationml/2006/main">
  <p:tag name="KSO_WPP_MARK_KEY" val="27fc6c16-8477-4bc1-867c-a59e91d40d7d"/>
  <p:tag name="COMMONDATA" val="eyJoZGlkIjoiM2JjYTYwMGQ3NGQ5ZmI1Y2ZmZTY2NDc4ODU1NjM1NmQifQ=="/>
  <p:tag name="RESOURCE_RECORD_KEY" val="{&quot;29&quot;:[50000077]}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1156</Words>
  <Application>WPS 演示</Application>
  <PresentationFormat>宽屏</PresentationFormat>
  <Paragraphs>174</Paragraphs>
  <Slides>3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8" baseType="lpstr">
      <vt:lpstr>Arial</vt:lpstr>
      <vt:lpstr>宋体</vt:lpstr>
      <vt:lpstr>Wingdings</vt:lpstr>
      <vt:lpstr>Wingdings</vt:lpstr>
      <vt:lpstr>方正公文黑体</vt:lpstr>
      <vt:lpstr>黑体</vt:lpstr>
      <vt:lpstr>微软雅黑</vt:lpstr>
      <vt:lpstr>方正公文黑体</vt:lpstr>
      <vt:lpstr>等线</vt:lpstr>
      <vt:lpstr>KSOF7892C225</vt:lpstr>
      <vt:lpstr>Segoe Print</vt:lpstr>
      <vt:lpstr>Arial Unicode MS</vt:lpstr>
      <vt:lpstr>等线 Light</vt:lpstr>
      <vt:lpstr>Calibri</vt:lpstr>
      <vt:lpstr>Office 主题​​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庄林华</dc:creator>
  <cp:lastModifiedBy>yWX1445544</cp:lastModifiedBy>
  <cp:revision>1262</cp:revision>
  <dcterms:created xsi:type="dcterms:W3CDTF">2021-05-18T08:59:00Z</dcterms:created>
  <dcterms:modified xsi:type="dcterms:W3CDTF">2026-09-15T12:47:53Z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1D2FA618F7C442838B318DF8C410836E_13</vt:lpwstr>
  </property>
  <property fmtid="{D5CDD505-2E9C-101B-9397-08002B2CF9AE}" pid="3" name="KSOProductBuildVer">
    <vt:lpwstr>2052-12.1.0.26895</vt:lpwstr>
  </property>
</Properties>
</file>